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60" r:id="rId2"/>
    <p:sldId id="591" r:id="rId3"/>
    <p:sldId id="563" r:id="rId4"/>
    <p:sldId id="590" r:id="rId5"/>
    <p:sldId id="576" r:id="rId6"/>
    <p:sldId id="588" r:id="rId7"/>
    <p:sldId id="566" r:id="rId8"/>
    <p:sldId id="582" r:id="rId9"/>
    <p:sldId id="585" r:id="rId10"/>
    <p:sldId id="584" r:id="rId11"/>
    <p:sldId id="583" r:id="rId12"/>
    <p:sldId id="572" r:id="rId13"/>
    <p:sldId id="578" r:id="rId14"/>
    <p:sldId id="571" r:id="rId15"/>
    <p:sldId id="580" r:id="rId16"/>
    <p:sldId id="579" r:id="rId17"/>
    <p:sldId id="569" r:id="rId18"/>
    <p:sldId id="575" r:id="rId19"/>
    <p:sldId id="574" r:id="rId20"/>
    <p:sldId id="589" r:id="rId21"/>
    <p:sldId id="573" r:id="rId22"/>
    <p:sldId id="383" r:id="rId23"/>
  </p:sldIdLst>
  <p:sldSz cx="9144000" cy="6858000" type="screen4x3"/>
  <p:notesSz cx="994568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CC"/>
    <a:srgbClr val="6600CC"/>
    <a:srgbClr val="00FF00"/>
    <a:srgbClr val="A50021"/>
    <a:srgbClr val="009900"/>
    <a:srgbClr val="D05E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2" autoAdjust="0"/>
    <p:restoredTop sz="89655" autoAdjust="0"/>
  </p:normalViewPr>
  <p:slideViewPr>
    <p:cSldViewPr>
      <p:cViewPr varScale="1">
        <p:scale>
          <a:sx n="61" d="100"/>
          <a:sy n="61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1891AFE-4520-4590-A830-70706DA5F982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6BD0381-F16B-4940-B884-317C0C175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3164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FF5FA0F-30CD-4C1A-8CA8-CC7CA0BA0DE8}" type="datetimeFigureOut">
              <a:rPr lang="uk-UA"/>
              <a:pPr>
                <a:defRPr/>
              </a:pPr>
              <a:t>11.12.2021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72368B-E0A9-4FBB-A9F2-F4A4CC8E95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24598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93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>
          <a:gsLst>
            <a:gs pos="63000">
              <a:schemeClr val="bg1"/>
            </a:gs>
            <a:gs pos="0">
              <a:schemeClr val="accent1">
                <a:tint val="44500"/>
                <a:satMod val="160000"/>
              </a:schemeClr>
            </a:gs>
            <a:gs pos="3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697B3-28C4-4C68-94FD-F808CD0B8501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6695A-7B02-4C0A-A7F9-6B221F063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CDF66-EFD0-40F3-907F-192E9B64A3AB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040EC-F349-4312-B73C-739A961B8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0A90A-CCEC-423A-B0CF-0C64972B75D2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0C39-FDFF-43DC-86DC-F3A9B6433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04B200-D178-4EDB-9916-82EDFA521E3C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F88B0-7FEB-43B2-B55E-475F232FF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63000">
              <a:schemeClr val="bg1"/>
            </a:gs>
            <a:gs pos="0">
              <a:schemeClr val="accent1">
                <a:tint val="44500"/>
                <a:satMod val="160000"/>
              </a:schemeClr>
            </a:gs>
            <a:gs pos="3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36513" y="-26988"/>
            <a:ext cx="914400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uk-UA" sz="2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УНІВЕРСИТЕТ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«ПОЛТАВСЬКА ПОЛІТЕХНІКА</a:t>
            </a:r>
            <a:r>
              <a:rPr lang="uk-UA" sz="2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ІМЕНІ ЮРІЯ КОНДРАТЮКА» 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688975"/>
            <a:ext cx="9144000" cy="0"/>
          </a:xfrm>
          <a:prstGeom prst="line">
            <a:avLst/>
          </a:prstGeom>
          <a:ln w="12700" cmpd="sng">
            <a:solidFill>
              <a:srgbClr val="002060"/>
            </a:solidFill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5672A4-1E4E-40C7-A7E8-257BEFC300E7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9531-63B4-428B-9987-CBA6FA16C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5FADA-CA6A-4FF0-92EE-09DB52E19B22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94F8-3598-4EC4-A3D5-A87AEB52E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8016A-7C70-4F7E-A183-378FE6A9D563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C80C-5C33-47CF-A2A9-E0B5A0E2E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7CACC-2B96-47FD-9E99-87D7064ACB91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A8FD-A7AB-46B6-BCE9-66A35C9EA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02A92C-0B4F-438B-B86E-D212098FCFF1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B7B58-5B65-4AB6-B14F-69014A050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062E62-FC64-4B75-9E92-BA0F15DBCDDF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05AC-B620-4976-BA6B-AC6BA2C3E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8002F-2F6F-4469-94FA-5DD88D75230F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5CBE-9F97-4433-8A89-B670D3CCE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D1184F7-5A9E-4EAB-85BB-6EAEEDED0919}" type="datetimeFigureOut">
              <a:rPr lang="ru-RU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0B4A6-8103-4F7C-A9A0-B3BA8B351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Рада пілготовка\Рада 2015\ПНТУ-ЦК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1032" y="33265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ДОВГОСТРОКОВІ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ІНВЕСТИЦІЙНІ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ПРОЕКТИ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У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РЕАЛІЗАЦІЇ КОНЦЕПЦІЇ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ЕНЕРГОЕФЕКТИВНОСТІ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ЗАКЛАДІВ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ВИЩОЇ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ОСВІТИ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623731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Колієнко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А. кафедра </a:t>
            </a:r>
            <a:r>
              <a:rPr lang="ru-RU" dirty="0" err="1" smtClean="0">
                <a:solidFill>
                  <a:schemeClr val="bg1"/>
                </a:solidFill>
              </a:rPr>
              <a:t>теплогазопостачачання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вентиляц</a:t>
            </a:r>
            <a:r>
              <a:rPr lang="uk-UA" dirty="0" err="1" smtClean="0">
                <a:solidFill>
                  <a:schemeClr val="bg1"/>
                </a:solidFill>
              </a:rPr>
              <a:t>ії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теплоенергетики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964488" cy="508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76470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2019-2010 рік –   Університетом  виконано розробку проектно-кошторисної документації з  </a:t>
            </a:r>
            <a:r>
              <a:rPr lang="uk-UA" sz="2400" dirty="0" err="1" smtClean="0"/>
              <a:t>термомодернізації</a:t>
            </a:r>
            <a:r>
              <a:rPr lang="uk-UA" sz="2400" dirty="0" smtClean="0"/>
              <a:t> .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Комплексна </a:t>
            </a:r>
            <a:r>
              <a:rPr lang="ru-RU" sz="2400" dirty="0" err="1" smtClean="0"/>
              <a:t>термомодерн</a:t>
            </a:r>
            <a:r>
              <a:rPr lang="uk-UA" sz="2400" dirty="0" smtClean="0"/>
              <a:t>і</a:t>
            </a:r>
            <a:r>
              <a:rPr lang="ru-RU" sz="2400" dirty="0" err="1" smtClean="0"/>
              <a:t>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будівель</a:t>
            </a:r>
            <a:r>
              <a:rPr lang="ru-RU" sz="2400" dirty="0" smtClean="0"/>
              <a:t> </a:t>
            </a:r>
            <a:r>
              <a:rPr lang="ru-RU" sz="2400" dirty="0" err="1" smtClean="0"/>
              <a:t>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зменшити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 у </a:t>
            </a:r>
            <a:r>
              <a:rPr lang="ru-RU" sz="2400" dirty="0" err="1" smtClean="0"/>
              <a:t>будинковому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секторі</a:t>
            </a:r>
            <a:r>
              <a:rPr lang="ru-RU" sz="2400" dirty="0" smtClean="0"/>
              <a:t> на  40 -45%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існуючого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. У </a:t>
            </a:r>
            <a:r>
              <a:rPr lang="ru-RU" sz="2400" dirty="0" err="1" smtClean="0"/>
              <a:t>масштабі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зменшення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</a:t>
            </a:r>
            <a:r>
              <a:rPr lang="ru-RU" sz="2400" dirty="0" smtClean="0"/>
              <a:t> природного газу на  5-6 млрд.м</a:t>
            </a:r>
            <a:r>
              <a:rPr lang="ru-RU" sz="2400" baseline="30000" dirty="0" smtClean="0"/>
              <a:t>3 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рік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В масштабі університету –  скорочення витрат теплоти на 4000 </a:t>
            </a:r>
            <a:r>
              <a:rPr lang="uk-UA" sz="2400" dirty="0" err="1" smtClean="0"/>
              <a:t>Гкал</a:t>
            </a:r>
            <a:r>
              <a:rPr lang="uk-UA" sz="2400" dirty="0" smtClean="0"/>
              <a:t>  і 500 МВт </a:t>
            </a:r>
            <a:r>
              <a:rPr lang="uk-UA" sz="2400" dirty="0" err="1" smtClean="0"/>
              <a:t>год</a:t>
            </a:r>
            <a:r>
              <a:rPr lang="uk-UA" sz="2400" dirty="0" smtClean="0"/>
              <a:t> </a:t>
            </a:r>
            <a:r>
              <a:rPr lang="uk-UA" sz="2400" dirty="0" err="1" smtClean="0"/>
              <a:t>ЕЕ</a:t>
            </a:r>
            <a:r>
              <a:rPr lang="uk-UA" sz="2400" dirty="0" smtClean="0"/>
              <a:t> за рік. </a:t>
            </a:r>
          </a:p>
          <a:p>
            <a:pPr algn="just"/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Це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комплекс </a:t>
            </a:r>
            <a:r>
              <a:rPr lang="ru-RU" sz="2400" b="1" dirty="0" err="1" smtClean="0">
                <a:solidFill>
                  <a:srgbClr val="222222"/>
                </a:solidFill>
                <a:latin typeface="Arial"/>
              </a:rPr>
              <a:t>ремонтно-будівельних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робіт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з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покращення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теплозахисних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характеристик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конструкцій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будівлі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і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показників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енергоспоживання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інженерних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систем,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забезпечення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енергетичної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ефективності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будинку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не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нижче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мінімальних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вимог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до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його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енергетичної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Arial"/>
              </a:rPr>
              <a:t>ефективності</a:t>
            </a:r>
            <a:r>
              <a:rPr lang="ru-RU" sz="2400" dirty="0" smtClean="0">
                <a:solidFill>
                  <a:srgbClr val="222222"/>
                </a:solidFill>
                <a:latin typeface="Arial"/>
              </a:rPr>
              <a:t>.</a:t>
            </a:r>
          </a:p>
          <a:p>
            <a:pPr algn="just"/>
            <a:r>
              <a:rPr lang="uk-UA" sz="2400" dirty="0" smtClean="0">
                <a:solidFill>
                  <a:srgbClr val="222222"/>
                </a:solidFill>
                <a:latin typeface="Arial"/>
              </a:rPr>
              <a:t>Ефективність  оцінюється  такими  вимогами: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solidFill>
                  <a:srgbClr val="222222"/>
                </a:solidFill>
                <a:latin typeface="Arial"/>
              </a:rPr>
              <a:t>зменшенням споживання  енергії будинком;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solidFill>
                  <a:srgbClr val="222222"/>
                </a:solidFill>
                <a:latin typeface="Arial"/>
              </a:rPr>
              <a:t>покращенням параметрів мікроклімату,забезпечення комфорту;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solidFill>
                  <a:srgbClr val="222222"/>
                </a:solidFill>
                <a:latin typeface="Arial"/>
              </a:rPr>
              <a:t>екологічний ефект; економічним ефектом – скорочення видатків.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Наразі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сторони</a:t>
            </a:r>
            <a:r>
              <a:rPr lang="ru-RU" sz="2400" dirty="0" smtClean="0"/>
              <a:t> Угоди </a:t>
            </a:r>
            <a:r>
              <a:rPr lang="ru-RU" sz="2400" dirty="0" err="1" smtClean="0"/>
              <a:t>взаємодіють</a:t>
            </a:r>
            <a:r>
              <a:rPr lang="ru-RU" sz="2400" dirty="0" smtClean="0"/>
              <a:t>  на </a:t>
            </a:r>
            <a:r>
              <a:rPr lang="ru-RU" sz="2400" dirty="0" err="1" smtClean="0"/>
              <a:t>наступних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етапах</a:t>
            </a:r>
            <a:r>
              <a:rPr lang="ru-RU" sz="2400" dirty="0" smtClean="0"/>
              <a:t> :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err="1" smtClean="0"/>
              <a:t>розробки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проектно-кошторисної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документації</a:t>
            </a:r>
            <a:r>
              <a:rPr lang="ru-RU" sz="2400" dirty="0" smtClean="0"/>
              <a:t>; </a:t>
            </a:r>
          </a:p>
          <a:p>
            <a:pPr>
              <a:buFontTx/>
              <a:buChar char="-"/>
            </a:pPr>
            <a:r>
              <a:rPr lang="ru-RU" sz="2400" dirty="0" smtClean="0"/>
              <a:t>  </a:t>
            </a:r>
            <a:r>
              <a:rPr lang="ru-RU" sz="2400" dirty="0" err="1" smtClean="0"/>
              <a:t>проходження</a:t>
            </a:r>
            <a:r>
              <a:rPr lang="ru-RU" sz="2400" dirty="0" smtClean="0"/>
              <a:t>  </a:t>
            </a:r>
            <a:r>
              <a:rPr lang="ru-RU" sz="2400" dirty="0" err="1" smtClean="0"/>
              <a:t>тендерних</a:t>
            </a:r>
            <a:r>
              <a:rPr lang="ru-RU" sz="2400" dirty="0" smtClean="0"/>
              <a:t> процедур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закупівлі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послуг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робіт</a:t>
            </a:r>
            <a:r>
              <a:rPr lang="ru-RU" sz="2400" dirty="0" smtClean="0"/>
              <a:t>;</a:t>
            </a:r>
          </a:p>
          <a:p>
            <a:pPr>
              <a:buFontTx/>
              <a:buChar char="-"/>
            </a:pPr>
            <a:r>
              <a:rPr lang="ru-RU" sz="2400" dirty="0" smtClean="0"/>
              <a:t>    </a:t>
            </a:r>
            <a:r>
              <a:rPr lang="ru-RU" sz="2400" dirty="0" err="1" smtClean="0"/>
              <a:t>узгодження</a:t>
            </a:r>
            <a:r>
              <a:rPr lang="ru-RU" sz="2400" dirty="0" smtClean="0"/>
              <a:t>  процедур  </a:t>
            </a:r>
            <a:r>
              <a:rPr lang="ru-RU" sz="2400" dirty="0" err="1" smtClean="0"/>
              <a:t>з</a:t>
            </a:r>
            <a:r>
              <a:rPr lang="ru-RU" sz="2400" dirty="0" smtClean="0"/>
              <a:t>  </a:t>
            </a:r>
            <a:r>
              <a:rPr lang="ru-RU" sz="2400" dirty="0" err="1" smtClean="0"/>
              <a:t>інженерного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нагляду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впровад</a:t>
            </a:r>
            <a:r>
              <a:rPr lang="ru-RU" sz="2400" dirty="0" smtClean="0"/>
              <a:t> - </a:t>
            </a:r>
            <a:r>
              <a:rPr lang="ru-RU" sz="2400" dirty="0" err="1" smtClean="0"/>
              <a:t>женням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 </a:t>
            </a:r>
            <a:r>
              <a:rPr lang="ru-RU" sz="2400" dirty="0" err="1" smtClean="0"/>
              <a:t>енергоефективності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uk-UA" sz="2400" dirty="0" smtClean="0"/>
              <a:t>Пройдено етапи:</a:t>
            </a:r>
          </a:p>
          <a:p>
            <a:pPr>
              <a:buFontTx/>
              <a:buChar char="-"/>
            </a:pPr>
            <a:r>
              <a:rPr lang="uk-UA" sz="2400" dirty="0" smtClean="0"/>
              <a:t> Підготовки   Проекту, </a:t>
            </a:r>
            <a:r>
              <a:rPr lang="uk-UA" sz="2400" dirty="0" err="1" smtClean="0"/>
              <a:t>обгрунтування</a:t>
            </a:r>
            <a:r>
              <a:rPr lang="uk-UA" sz="2400" dirty="0" smtClean="0"/>
              <a:t> його доцільності;</a:t>
            </a:r>
          </a:p>
          <a:p>
            <a:pPr>
              <a:buFontTx/>
              <a:buChar char="-"/>
            </a:pPr>
            <a:r>
              <a:rPr lang="uk-UA" sz="2400" dirty="0" smtClean="0"/>
              <a:t>Узгодження Проекту на усіх етапах;</a:t>
            </a:r>
          </a:p>
          <a:p>
            <a:pPr>
              <a:buFontTx/>
              <a:buChar char="-"/>
            </a:pPr>
            <a:r>
              <a:rPr lang="ru-RU" sz="2400" dirty="0" smtClean="0"/>
              <a:t> в</a:t>
            </a:r>
            <a:r>
              <a:rPr lang="uk-UA" sz="2400" dirty="0" err="1" smtClean="0"/>
              <a:t>иконання</a:t>
            </a:r>
            <a:r>
              <a:rPr lang="uk-UA" sz="2400" dirty="0" smtClean="0"/>
              <a:t> робіт з енергетичного аудиту і встановлення існуючого  базового рівня </a:t>
            </a:r>
            <a:r>
              <a:rPr lang="uk-UA" sz="2400" dirty="0" err="1" smtClean="0"/>
              <a:t>енергоефективності</a:t>
            </a:r>
            <a:r>
              <a:rPr lang="uk-UA" sz="2400" dirty="0" smtClean="0"/>
              <a:t> будівель;</a:t>
            </a:r>
          </a:p>
          <a:p>
            <a:pPr>
              <a:buFontTx/>
              <a:buChar char="-"/>
            </a:pPr>
            <a:r>
              <a:rPr lang="uk-UA" sz="2400" dirty="0" smtClean="0"/>
              <a:t>  екологічного </a:t>
            </a:r>
            <a:r>
              <a:rPr lang="uk-UA" sz="2400" dirty="0" err="1" smtClean="0"/>
              <a:t>обгрунтування</a:t>
            </a:r>
            <a:r>
              <a:rPr lang="uk-UA" sz="2400" dirty="0" smtClean="0"/>
              <a:t> Проекту;</a:t>
            </a:r>
          </a:p>
          <a:p>
            <a:pPr>
              <a:buFontTx/>
              <a:buChar char="-"/>
            </a:pPr>
            <a:r>
              <a:rPr lang="uk-UA" sz="2400" dirty="0" smtClean="0"/>
              <a:t> підтвердження фінансової спроможності </a:t>
            </a:r>
            <a:r>
              <a:rPr lang="uk-UA" sz="2400" dirty="0" err="1" smtClean="0"/>
              <a:t>бенефіціарів</a:t>
            </a:r>
            <a:r>
              <a:rPr lang="uk-UA" sz="2400" dirty="0" smtClean="0"/>
              <a:t> до </a:t>
            </a:r>
            <a:r>
              <a:rPr lang="uk-UA" sz="2400" dirty="0" err="1" smtClean="0"/>
              <a:t>співфінансування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- вибір виконавця і підписання </a:t>
            </a:r>
            <a:r>
              <a:rPr lang="en-US" sz="2400" dirty="0" smtClean="0"/>
              <a:t> </a:t>
            </a:r>
            <a:r>
              <a:rPr lang="ru-RU" sz="2400" dirty="0" smtClean="0"/>
              <a:t>Контракт</a:t>
            </a:r>
            <a:r>
              <a:rPr lang="uk-UA" sz="2400" dirty="0" err="1" smtClean="0"/>
              <a:t>ів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76470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</a:t>
            </a:r>
            <a:r>
              <a:rPr lang="uk-UA" sz="2800" b="1" dirty="0" err="1" smtClean="0"/>
              <a:t>ерелік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енергоефективних</a:t>
            </a:r>
            <a:r>
              <a:rPr lang="uk-UA" sz="2800" b="1" dirty="0" smtClean="0"/>
              <a:t> заходів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40768"/>
            <a:ext cx="4788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uk-UA" sz="2400" dirty="0" smtClean="0"/>
              <a:t>Підвищення теплозахисту зовнішніх огороджень – стін, перекриття, підлоги, вікон, дверей. Товщина утеплювача – 150 мм.</a:t>
            </a:r>
          </a:p>
          <a:p>
            <a:pPr marL="457200" indent="-457200">
              <a:buAutoNum type="arabicPeriod"/>
            </a:pPr>
            <a:endParaRPr lang="uk-UA" sz="2400" dirty="0" smtClean="0"/>
          </a:p>
          <a:p>
            <a:pPr marL="457200" indent="-457200">
              <a:buAutoNum type="arabicPeriod"/>
            </a:pPr>
            <a:endParaRPr lang="uk-UA" sz="2400" dirty="0" smtClean="0"/>
          </a:p>
          <a:p>
            <a:pPr marL="457200" indent="-457200">
              <a:buAutoNum type="arabicPeriod"/>
            </a:pPr>
            <a:endParaRPr lang="uk-UA" sz="2400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5" name="Рисунок 4" descr="C:\Users\admin\Desktop\Рада пілготовка\Рада 2015\Корус Л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929058" cy="5661248"/>
          </a:xfrm>
          <a:prstGeom prst="rect">
            <a:avLst/>
          </a:prstGeom>
          <a:noFill/>
        </p:spPr>
      </p:pic>
      <p:pic>
        <p:nvPicPr>
          <p:cNvPr id="6" name="Рисунок 9">
            <a:extLst>
              <a:ext uri="{FF2B5EF4-FFF2-40B4-BE49-F238E27FC236}">
                <a16:creationId xmlns="" xmlns:a16="http://schemas.microsoft.com/office/drawing/2014/main" id="{538C7DCA-FE6A-4890-A212-64C094AFD9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8887"/>
          <a:stretch/>
        </p:blipFill>
        <p:spPr>
          <a:xfrm>
            <a:off x="251520" y="3356992"/>
            <a:ext cx="2544524" cy="309880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13641" t="22256" r="41309" b="28900"/>
          <a:stretch>
            <a:fillRect/>
          </a:stretch>
        </p:blipFill>
        <p:spPr bwMode="auto">
          <a:xfrm>
            <a:off x="2843808" y="3140968"/>
            <a:ext cx="2016224" cy="142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2</a:t>
            </a:r>
            <a:r>
              <a:rPr lang="uk-UA" dirty="0" smtClean="0"/>
              <a:t>. </a:t>
            </a:r>
            <a:r>
              <a:rPr lang="uk-UA" sz="2600" b="1" dirty="0" smtClean="0"/>
              <a:t>Реконструкція систем опалення.</a:t>
            </a:r>
          </a:p>
          <a:p>
            <a:pPr algn="just"/>
            <a:r>
              <a:rPr lang="uk-UA" sz="2400" dirty="0" smtClean="0"/>
              <a:t>Встановлення балансувальних клапанів, термостатів, теплова ізоляція трубопроводів в неопалювальних приміщеннях</a:t>
            </a:r>
            <a:endParaRPr lang="ru-RU" sz="2400" dirty="0"/>
          </a:p>
        </p:txBody>
      </p:sp>
      <p:pic>
        <p:nvPicPr>
          <p:cNvPr id="4" name="Picture 7" descr="A picture containing indoor, wall, ceiling, dirty&#10;&#10;Description automatically generated">
            <a:extLst>
              <a:ext uri="{FF2B5EF4-FFF2-40B4-BE49-F238E27FC236}">
                <a16:creationId xmlns="" xmlns:a16="http://schemas.microsoft.com/office/drawing/2014/main" id="{4790E594-B890-4D68-BF65-2F7A8FC51D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20888"/>
            <a:ext cx="3573998" cy="2382665"/>
          </a:xfrm>
          <a:prstGeom prst="rect">
            <a:avLst/>
          </a:prstGeom>
        </p:spPr>
      </p:pic>
      <p:pic>
        <p:nvPicPr>
          <p:cNvPr id="5" name="Content Placeholder 4" descr="A picture containing indoor, ceiling&#10;&#10;Description automatically generated">
            <a:extLst>
              <a:ext uri="{FF2B5EF4-FFF2-40B4-BE49-F238E27FC236}">
                <a16:creationId xmlns="" xmlns:a16="http://schemas.microsoft.com/office/drawing/2014/main" id="{0C5587E5-832D-4D41-BA9C-14E2911DA9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204864"/>
            <a:ext cx="5292506" cy="39693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65A3CA-FE06-4E3A-AC67-922D5A610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0111" y="4869160"/>
            <a:ext cx="2583803" cy="1296144"/>
          </a:xfrm>
          <a:prstGeom prst="rect">
            <a:avLst/>
          </a:prstGeom>
        </p:spPr>
      </p:pic>
      <p:pic>
        <p:nvPicPr>
          <p:cNvPr id="7" name="Content Placeholder 5" descr="DSCF2496.JPG">
            <a:extLst>
              <a:ext uri="{FF2B5EF4-FFF2-40B4-BE49-F238E27FC236}">
                <a16:creationId xmlns="" xmlns:a16="http://schemas.microsoft.com/office/drawing/2014/main" id="{4CF5BC02-F085-4C7A-B998-F4B4ACB07F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9618" t="22867" r="9582" b="25108"/>
          <a:stretch/>
        </p:blipFill>
        <p:spPr bwMode="auto">
          <a:xfrm>
            <a:off x="323528" y="4914381"/>
            <a:ext cx="2376264" cy="12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/>
              <a:t>Реконструкція системи вентиляції</a:t>
            </a:r>
          </a:p>
          <a:p>
            <a:pPr algn="just"/>
            <a:r>
              <a:rPr lang="ru-RU" sz="2800" dirty="0" err="1" smtClean="0"/>
              <a:t>Влаштування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припливно-витяжно</a:t>
            </a:r>
            <a:r>
              <a:rPr lang="uk-UA" sz="2800" dirty="0" smtClean="0"/>
              <a:t>ї вентиляції з рекуперацією теплоти</a:t>
            </a:r>
            <a:endParaRPr lang="ru-RU" sz="2800" dirty="0"/>
          </a:p>
        </p:txBody>
      </p:sp>
      <p:pic>
        <p:nvPicPr>
          <p:cNvPr id="4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0C973F78-6D73-4A00-907B-2741A5ED25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4068960" cy="3402378"/>
          </a:xfrm>
          <a:prstGeom prst="rect">
            <a:avLst/>
          </a:prstGeom>
        </p:spPr>
      </p:pic>
      <p:pic>
        <p:nvPicPr>
          <p:cNvPr id="5" name="Content Placeholder 4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xmlns="" id="{437BA18A-16AB-4207-A44A-1FF7A5C1F1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564904"/>
            <a:ext cx="38884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uk-UA" sz="2800" b="1" dirty="0" smtClean="0"/>
              <a:t>Впровадження автоматизованих з погодним регулюванням теплових вузлів вводу з можливістю   програмованого відпуску теплоти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1CCC3D-7F7E-4520-AAFD-B1B4BA8883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5536" y="2204864"/>
            <a:ext cx="8034131" cy="2146943"/>
          </a:xfrm>
          <a:prstGeom prst="rect">
            <a:avLst/>
          </a:prstGeom>
        </p:spPr>
      </p:pic>
      <p:pic>
        <p:nvPicPr>
          <p:cNvPr id="1027" name="Picture 3" descr="C:\Users\admin\Desktop\изображение_viber_2021-01-31_10-22-21-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11192"/>
            <a:ext cx="3786277" cy="2846808"/>
          </a:xfrm>
          <a:prstGeom prst="rect">
            <a:avLst/>
          </a:prstGeom>
          <a:noFill/>
        </p:spPr>
      </p:pic>
      <p:pic>
        <p:nvPicPr>
          <p:cNvPr id="1029" name="Picture 5" descr="C:\Users\admin\Desktop\изображение_viber_2021-02-27_14-40-32-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7" y="4005064"/>
            <a:ext cx="3792421" cy="2844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Впровадження автоматизованої системи </a:t>
            </a:r>
            <a:r>
              <a:rPr lang="uk-UA" sz="2800" dirty="0" err="1" smtClean="0"/>
              <a:t>моніто</a:t>
            </a:r>
            <a:r>
              <a:rPr lang="uk-UA" sz="2800" dirty="0" smtClean="0"/>
              <a:t> рингу за споживанням енергії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88853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Реконструкція системи освітлення</a:t>
            </a:r>
            <a:endParaRPr lang="ru-RU" sz="2800" b="1" dirty="0"/>
          </a:p>
        </p:txBody>
      </p:sp>
      <p:pic>
        <p:nvPicPr>
          <p:cNvPr id="3" name="Рисунок 2" descr="CIMG079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IMG0807"/>
          <p:cNvPicPr/>
          <p:nvPr/>
        </p:nvPicPr>
        <p:blipFill>
          <a:blip r:embed="rId4" cstate="print"/>
          <a:srcRect r="5461"/>
          <a:stretch>
            <a:fillRect/>
          </a:stretch>
        </p:blipFill>
        <p:spPr bwMode="auto">
          <a:xfrm>
            <a:off x="3707904" y="2996952"/>
            <a:ext cx="35052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92696"/>
            <a:ext cx="8892480" cy="511256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ПРОЕКТ</a:t>
            </a:r>
            <a:r>
              <a:rPr kumimoji="0" lang="uk-UA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“ВИЩА ОСВІТА УКРАЇНИ”</a:t>
            </a:r>
            <a:r>
              <a:rPr kumimoji="0" lang="uk-UA" sz="2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uk-UA" sz="2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uk-UA" sz="23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Бенефеціар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300" noProof="0" dirty="0" smtClean="0">
                <a:latin typeface="Arial" pitchFamily="34" charset="0"/>
                <a:ea typeface="+mj-ea"/>
                <a:cs typeface="Arial" pitchFamily="34" charset="0"/>
              </a:rPr>
              <a:t>Н</a:t>
            </a:r>
            <a:r>
              <a:rPr kumimoji="0" lang="uk-UA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аціональний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університет “ Полтавська політехніка імені Юрія </a:t>
            </a:r>
            <a:r>
              <a:rPr kumimoji="0" lang="uk-UA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Кондратюка”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Мета проекту </a:t>
            </a:r>
            <a: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скорочення витрат первинних енергетичних ресурсів,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дек</a:t>
            </a:r>
            <a:r>
              <a:rPr lang="ru-RU" sz="2300" dirty="0" smtClean="0">
                <a:latin typeface="Arial" pitchFamily="34" charset="0"/>
                <a:ea typeface="+mj-ea"/>
                <a:cs typeface="Arial" pitchFamily="34" charset="0"/>
              </a:rPr>
              <a:t>а</a:t>
            </a:r>
            <a:r>
              <a:rPr kumimoji="0" lang="uk-UA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рбонізація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довкілля, зменшення викидів парникових газів та створення оптимальних умов мікроклімату за рахунок впровадження комплексних заходів з підвищення </a:t>
            </a:r>
            <a:r>
              <a:rPr kumimoji="0" lang="uk-UA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енергоефективності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будівель Університету</a:t>
            </a:r>
            <a:r>
              <a:rPr kumimoji="0" lang="ru-RU" sz="2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Фінансування проекту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кредит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European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Investment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Ban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 (Європейського інвестиційного банку) і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Nordic Environment Finance Corporation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 Північної Екологічної Фінансової Корпорації, НЕФКО)</a:t>
            </a: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Загальна величина інвестицій  у реалізацію проекту  становить 8,4 млн. євро. </a:t>
            </a:r>
            <a:endParaRPr kumimoji="0" lang="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916832"/>
            <a:ext cx="3347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48880"/>
            <a:ext cx="3203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80928"/>
            <a:ext cx="3203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92896"/>
            <a:ext cx="3059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Downloads\Р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8820472" cy="475252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77566"/>
            <a:ext cx="973460" cy="122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2306"/>
            <a:ext cx="9144000" cy="614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059871"/>
            <a:ext cx="63367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Дякую</a:t>
            </a:r>
            <a:r>
              <a:rPr lang="uk-UA" sz="4800" dirty="0"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uk-UA" sz="4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за увагу</a:t>
            </a:r>
            <a:endParaRPr lang="ru-RU" sz="4800" dirty="0">
              <a:ln w="9525"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да пілготовка\Рада 2015\ПНТУ-ЦК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55232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Опалювальна площа  навчальних корпусів становить 50 тис. м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опалювальна площа гуртожитків - 20 тис. м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Усього опалюється близько 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 тис. м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площі будівель. Об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lang="uk-UA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- 265 тис. м3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 площа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футбольних полів.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чні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базові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витрати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теп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лоти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опалення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7290 Гкал.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Крім  теплоти на опалення в будівлях університету споживається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1500 МВт </a:t>
            </a:r>
            <a:r>
              <a:rPr lang="uk-UA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електричної енергії,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тис. тон  гарячої і 33 тис. тон холодної води.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Актуальн</a:t>
            </a:r>
            <a:r>
              <a:rPr lang="uk-UA" sz="2800" b="1" dirty="0" err="1" smtClean="0">
                <a:solidFill>
                  <a:srgbClr val="C00000"/>
                </a:solidFill>
              </a:rPr>
              <a:t>ість</a:t>
            </a:r>
            <a:r>
              <a:rPr lang="uk-UA" sz="2800" b="1" dirty="0" smtClean="0">
                <a:solidFill>
                  <a:srgbClr val="C00000"/>
                </a:solidFill>
              </a:rPr>
              <a:t> питання </a:t>
            </a:r>
            <a:r>
              <a:rPr lang="uk-UA" sz="2800" b="1" dirty="0" err="1" smtClean="0">
                <a:solidFill>
                  <a:srgbClr val="C00000"/>
                </a:solidFill>
              </a:rPr>
              <a:t>енергоефективності</a:t>
            </a:r>
            <a:r>
              <a:rPr lang="uk-UA" sz="2800" b="1" dirty="0" smtClean="0">
                <a:solidFill>
                  <a:srgbClr val="C00000"/>
                </a:solidFill>
              </a:rPr>
              <a:t> будівель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49999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548680"/>
            <a:ext cx="44279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Площа лише міського </a:t>
            </a:r>
            <a:r>
              <a:rPr lang="uk-UA" sz="2400" dirty="0" err="1" smtClean="0"/>
              <a:t>житло-</a:t>
            </a:r>
            <a:r>
              <a:rPr lang="uk-UA" sz="2400" dirty="0" smtClean="0"/>
              <a:t> </a:t>
            </a:r>
            <a:r>
              <a:rPr lang="uk-UA" sz="2400" dirty="0" err="1" smtClean="0"/>
              <a:t>вого</a:t>
            </a:r>
            <a:r>
              <a:rPr lang="uk-UA" sz="2400" dirty="0" smtClean="0"/>
              <a:t> фонду в Україні </a:t>
            </a:r>
            <a:r>
              <a:rPr lang="uk-UA" sz="2400" dirty="0" err="1" smtClean="0"/>
              <a:t>стано-</a:t>
            </a:r>
            <a:r>
              <a:rPr lang="uk-UA" sz="2400" dirty="0" smtClean="0"/>
              <a:t> </a:t>
            </a:r>
            <a:r>
              <a:rPr lang="uk-UA" sz="2400" dirty="0" err="1" smtClean="0"/>
              <a:t>вить</a:t>
            </a:r>
            <a:r>
              <a:rPr lang="uk-UA" sz="2400" dirty="0" smtClean="0"/>
              <a:t> 594 млн.м</a:t>
            </a:r>
            <a:r>
              <a:rPr lang="uk-UA" sz="2400" baseline="30000" dirty="0" smtClean="0"/>
              <a:t>2.</a:t>
            </a:r>
            <a:r>
              <a:rPr lang="uk-UA" sz="2400" dirty="0" smtClean="0"/>
              <a:t> Із них площа багатоквартирних будинків – 448 млн. м</a:t>
            </a:r>
            <a:r>
              <a:rPr lang="uk-UA" sz="2400" baseline="30000" dirty="0" smtClean="0"/>
              <a:t>2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Площа громадських будівель – 92 млн. м</a:t>
            </a:r>
            <a:r>
              <a:rPr lang="uk-UA" sz="2400" baseline="30000" dirty="0" smtClean="0"/>
              <a:t>2.</a:t>
            </a:r>
          </a:p>
          <a:p>
            <a:r>
              <a:rPr lang="uk-UA" sz="2400" dirty="0" smtClean="0"/>
              <a:t>Споживання енергії становить 220 млн. МВт </a:t>
            </a:r>
            <a:r>
              <a:rPr lang="uk-UA" sz="2400" dirty="0" err="1" smtClean="0"/>
              <a:t>год</a:t>
            </a:r>
            <a:r>
              <a:rPr lang="uk-UA" sz="2400" dirty="0" smtClean="0"/>
              <a:t> </a:t>
            </a:r>
            <a:r>
              <a:rPr lang="ru-RU" sz="2400" dirty="0" smtClean="0"/>
              <a:t>( 2020 р</a:t>
            </a:r>
            <a:r>
              <a:rPr lang="uk-UA" sz="2400" dirty="0"/>
              <a:t>і</a:t>
            </a:r>
            <a:r>
              <a:rPr lang="ru-RU" sz="2400" dirty="0" smtClean="0"/>
              <a:t>к). Лише в </a:t>
            </a:r>
            <a:r>
              <a:rPr lang="ru-RU" sz="2400" dirty="0" err="1" smtClean="0"/>
              <a:t>котельних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вироблено</a:t>
            </a:r>
            <a:r>
              <a:rPr lang="ru-RU" sz="2400" dirty="0" smtClean="0"/>
              <a:t> 87 млн. МВт год  </a:t>
            </a:r>
            <a:r>
              <a:rPr lang="ru-RU" sz="2400" dirty="0" err="1" smtClean="0"/>
              <a:t>теплоти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( </a:t>
            </a:r>
            <a:r>
              <a:rPr lang="ru-RU" sz="1600" i="1" dirty="0" err="1" smtClean="0"/>
              <a:t>Статистичний</a:t>
            </a:r>
            <a:r>
              <a:rPr lang="ru-RU" sz="1600" i="1" dirty="0" smtClean="0"/>
              <a:t> бюллетень 2020 р</a:t>
            </a:r>
            <a:r>
              <a:rPr lang="uk-UA" sz="1600" i="1" dirty="0"/>
              <a:t>і</a:t>
            </a:r>
            <a:r>
              <a:rPr lang="ru-RU" sz="1600" i="1" dirty="0" smtClean="0"/>
              <a:t>к) 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еквівалентно</a:t>
            </a:r>
            <a:r>
              <a:rPr lang="ru-RU" sz="2400" dirty="0" smtClean="0"/>
              <a:t> 14 млрд. м 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 природного газу ( 45% </a:t>
            </a:r>
            <a:r>
              <a:rPr lang="ru-RU" sz="2400" dirty="0" err="1" smtClean="0"/>
              <a:t>загальних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</a:t>
            </a:r>
            <a:r>
              <a:rPr lang="ru-RU" sz="2400" dirty="0" smtClean="0"/>
              <a:t>).</a:t>
            </a:r>
          </a:p>
          <a:p>
            <a:r>
              <a:rPr lang="uk-UA" sz="2400" dirty="0" smtClean="0"/>
              <a:t> </a:t>
            </a:r>
            <a:endParaRPr lang="ru-RU" sz="2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81328"/>
            <a:ext cx="558011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Питомі витрати теплоти – 165 кВт </a:t>
            </a:r>
            <a:r>
              <a:rPr lang="uk-UA" b="1" i="1" dirty="0" err="1" smtClean="0"/>
              <a:t>год</a:t>
            </a:r>
            <a:r>
              <a:rPr lang="en-US" b="1" i="1" dirty="0" smtClean="0"/>
              <a:t>/</a:t>
            </a:r>
            <a:r>
              <a:rPr lang="ru-RU" b="1" i="1" dirty="0" smtClean="0"/>
              <a:t>м</a:t>
            </a:r>
            <a:r>
              <a:rPr lang="ru-RU" b="1" i="1" baseline="30000" dirty="0" smtClean="0"/>
              <a:t>2</a:t>
            </a:r>
            <a:endParaRPr lang="ru-RU" b="1" i="1" baseline="30000" dirty="0"/>
          </a:p>
        </p:txBody>
      </p:sp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 smtClean="0"/>
          </a:p>
          <a:p>
            <a:endParaRPr lang="uk-UA" sz="2400" dirty="0" smtClean="0"/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  2013 рік   -  Внесено зміни в  будівельні норми</a:t>
            </a:r>
            <a:r>
              <a:rPr lang="ru-RU" sz="2400" dirty="0" smtClean="0"/>
              <a:t> ДБН В.2.6-31:2013</a:t>
            </a:r>
            <a:r>
              <a:rPr lang="uk-UA" sz="2400" dirty="0" smtClean="0"/>
              <a:t>, що регламентують новий рівень теплозахисту огороджень будівель;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 </a:t>
            </a:r>
            <a:r>
              <a:rPr lang="ru-RU" sz="2400" dirty="0" err="1" smtClean="0"/>
              <a:t>жовтень</a:t>
            </a:r>
            <a:r>
              <a:rPr lang="ru-RU" sz="2400" dirty="0" smtClean="0"/>
              <a:t> 2014 року -  </a:t>
            </a:r>
            <a:r>
              <a:rPr lang="ru-RU" sz="2400" dirty="0" err="1" smtClean="0"/>
              <a:t>розроблено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впроваджено</a:t>
            </a:r>
            <a:r>
              <a:rPr lang="ru-RU" sz="2400" dirty="0" smtClean="0"/>
              <a:t>  </a:t>
            </a:r>
            <a:r>
              <a:rPr lang="ru-RU" sz="2400" dirty="0" err="1" smtClean="0"/>
              <a:t>Урядову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програму</a:t>
            </a:r>
            <a:r>
              <a:rPr lang="ru-RU" sz="2400" dirty="0" smtClean="0"/>
              <a:t> «</a:t>
            </a:r>
            <a:r>
              <a:rPr lang="ru-RU" sz="2400" dirty="0" err="1" smtClean="0"/>
              <a:t>теплих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кредитів</a:t>
            </a:r>
            <a:r>
              <a:rPr lang="ru-RU" sz="2400" dirty="0" smtClean="0"/>
              <a:t>».</a:t>
            </a:r>
            <a:endParaRPr lang="uk-UA" sz="2400" dirty="0" smtClean="0"/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    2017 </a:t>
            </a:r>
            <a:r>
              <a:rPr lang="uk-UA" sz="2400" dirty="0" err="1" smtClean="0"/>
              <a:t>рік.-</a:t>
            </a:r>
            <a:r>
              <a:rPr lang="uk-UA" sz="2400" dirty="0" smtClean="0"/>
              <a:t> прийнято  Закон </a:t>
            </a:r>
            <a:r>
              <a:rPr lang="ru-RU" sz="2400" dirty="0" smtClean="0"/>
              <a:t>У</a:t>
            </a:r>
            <a:r>
              <a:rPr lang="uk-UA" sz="2400" dirty="0" smtClean="0"/>
              <a:t>к</a:t>
            </a:r>
            <a:r>
              <a:rPr lang="ru-RU" sz="2400" dirty="0" smtClean="0"/>
              <a:t>рани</a:t>
            </a:r>
            <a:r>
              <a:rPr lang="uk-UA" sz="2400" dirty="0" smtClean="0"/>
              <a:t> </a:t>
            </a:r>
            <a:r>
              <a:rPr lang="uk-UA" sz="2400" dirty="0" err="1" smtClean="0"/>
              <a:t>“Про</a:t>
            </a:r>
            <a:r>
              <a:rPr lang="uk-UA" sz="2400" dirty="0" smtClean="0"/>
              <a:t> енергетичну ефективність  </a:t>
            </a:r>
            <a:r>
              <a:rPr lang="uk-UA" sz="2400" dirty="0" err="1" smtClean="0"/>
              <a:t>будівель”</a:t>
            </a:r>
            <a:r>
              <a:rPr lang="uk-UA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   2019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– </a:t>
            </a:r>
            <a:r>
              <a:rPr lang="ru-RU" sz="2400" dirty="0" err="1" smtClean="0"/>
              <a:t>стартувала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Програма</a:t>
            </a:r>
            <a:r>
              <a:rPr lang="ru-RU" sz="2400" dirty="0" smtClean="0"/>
              <a:t> «</a:t>
            </a:r>
            <a:r>
              <a:rPr lang="ru-RU" sz="2400" dirty="0" err="1" smtClean="0"/>
              <a:t>Енергодім</a:t>
            </a:r>
            <a:r>
              <a:rPr lang="ru-RU" sz="2400" dirty="0" smtClean="0"/>
              <a:t>» Фонду </a:t>
            </a:r>
            <a:r>
              <a:rPr lang="ru-RU" sz="2400" dirty="0" err="1" smtClean="0"/>
              <a:t>енергоефективності.Закон</a:t>
            </a:r>
            <a:r>
              <a:rPr lang="ru-RU" sz="2400" dirty="0" smtClean="0"/>
              <a:t> «Про </a:t>
            </a:r>
            <a:r>
              <a:rPr lang="ru-RU" sz="2400" dirty="0" err="1" smtClean="0"/>
              <a:t>енергоефективн</a:t>
            </a:r>
            <a:r>
              <a:rPr lang="uk-UA" sz="2400" dirty="0" err="1" smtClean="0"/>
              <a:t>ість”</a:t>
            </a:r>
            <a:r>
              <a:rPr lang="uk-UA" sz="2400" dirty="0" smtClean="0"/>
              <a:t> – 2021р. 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B050"/>
                </a:solidFill>
              </a:rPr>
              <a:t>2013 р. -  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відбір</a:t>
            </a:r>
            <a:r>
              <a:rPr lang="ru-RU" sz="2400" b="1" i="1" dirty="0" smtClean="0">
                <a:solidFill>
                  <a:srgbClr val="00B050"/>
                </a:solidFill>
              </a:rPr>
              <a:t> 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вищих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начальних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закладів</a:t>
            </a:r>
            <a:r>
              <a:rPr lang="ru-RU" sz="2400" b="1" i="1" dirty="0" smtClean="0">
                <a:solidFill>
                  <a:srgbClr val="00B050"/>
                </a:solidFill>
              </a:rPr>
              <a:t> для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участі</a:t>
            </a:r>
            <a:r>
              <a:rPr lang="ru-RU" sz="2400" b="1" i="1" dirty="0" smtClean="0">
                <a:solidFill>
                  <a:srgbClr val="00B050"/>
                </a:solidFill>
              </a:rPr>
              <a:t> в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проекті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термомодернізації</a:t>
            </a:r>
            <a:r>
              <a:rPr lang="ru-RU" sz="2400" b="1" i="1" dirty="0" smtClean="0">
                <a:solidFill>
                  <a:srgbClr val="00B050"/>
                </a:solidFill>
              </a:rPr>
              <a:t> 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будівель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Університетів</a:t>
            </a:r>
            <a:r>
              <a:rPr lang="ru-RU" sz="2400" b="1" i="1" dirty="0" smtClean="0">
                <a:solidFill>
                  <a:srgbClr val="00B050"/>
                </a:solidFill>
              </a:rPr>
              <a:t> за 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участі</a:t>
            </a:r>
            <a:r>
              <a:rPr lang="ru-RU" sz="2400" b="1" i="1" dirty="0" smtClean="0">
                <a:solidFill>
                  <a:srgbClr val="00B050"/>
                </a:solidFill>
              </a:rPr>
              <a:t> МФО .Подача заявки на участь у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проекті</a:t>
            </a:r>
            <a:r>
              <a:rPr lang="ru-RU" sz="2400" b="1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uk-UA" sz="2400" dirty="0" smtClean="0"/>
              <a:t> Станом на 2013 рік  впровадження проектів з </a:t>
            </a:r>
            <a:r>
              <a:rPr lang="uk-UA" sz="2400" dirty="0" err="1" smtClean="0"/>
              <a:t>термомодерні</a:t>
            </a:r>
            <a:r>
              <a:rPr lang="uk-UA" sz="2400" dirty="0" smtClean="0"/>
              <a:t> - </a:t>
            </a:r>
            <a:r>
              <a:rPr lang="uk-UA" sz="2400" dirty="0" err="1" smtClean="0"/>
              <a:t>зації</a:t>
            </a:r>
            <a:r>
              <a:rPr lang="uk-UA" sz="2400" dirty="0" smtClean="0"/>
              <a:t> у громадських будівлях  із залученням міжнародних фінансових організацій було проривом.</a:t>
            </a:r>
            <a:r>
              <a:rPr lang="en-US" sz="2400" dirty="0" smtClean="0"/>
              <a:t> </a:t>
            </a:r>
            <a:r>
              <a:rPr lang="ru-RU" sz="2400" dirty="0" smtClean="0"/>
              <a:t>А </a:t>
            </a:r>
            <a:r>
              <a:rPr lang="uk-UA" sz="2400" dirty="0" smtClean="0"/>
              <a:t>7 університетів – першими ластівками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uk-UA" sz="2400" dirty="0" smtClean="0"/>
          </a:p>
          <a:p>
            <a:endParaRPr lang="ru-RU" sz="2400" b="1" dirty="0" smtClean="0"/>
          </a:p>
          <a:p>
            <a:pPr>
              <a:buFont typeface="Wingdings" pitchFamily="2" charset="2"/>
              <a:buChar char="ü"/>
            </a:pPr>
            <a:endParaRPr lang="uk-UA" sz="2400" dirty="0" smtClean="0"/>
          </a:p>
          <a:p>
            <a:r>
              <a:rPr lang="uk-UA" sz="2400" dirty="0" smtClean="0"/>
              <a:t> 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9269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Історична ретроспектива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Проект </a:t>
            </a:r>
            <a:r>
              <a:rPr lang="ru-RU" sz="2400" dirty="0" smtClean="0"/>
              <a:t>«</a:t>
            </a:r>
            <a:r>
              <a:rPr lang="uk-UA" sz="2400" dirty="0" smtClean="0"/>
              <a:t>Вища освіта </a:t>
            </a:r>
            <a:r>
              <a:rPr lang="uk-UA" sz="2400" dirty="0" err="1" smtClean="0"/>
              <a:t>України”</a:t>
            </a:r>
            <a:r>
              <a:rPr lang="uk-UA" sz="2400" dirty="0" smtClean="0"/>
              <a:t>  реалізується на основі угоди між Україною , ЄІБ і НЕФКО.  Фінансову Угоду було ратифіковано Законом України № 2186  у 2017 році.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 Загальна вартість  </a:t>
            </a:r>
            <a:r>
              <a:rPr lang="uk-UA" sz="2400" dirty="0" err="1" smtClean="0"/>
              <a:t>Прооекту</a:t>
            </a:r>
            <a:r>
              <a:rPr lang="en-US" sz="2400" dirty="0" smtClean="0"/>
              <a:t> – 160 </a:t>
            </a:r>
            <a:r>
              <a:rPr lang="ru-RU" sz="2400" dirty="0" smtClean="0"/>
              <a:t>млн. </a:t>
            </a:r>
            <a:r>
              <a:rPr lang="uk-UA" sz="2400" dirty="0" smtClean="0"/>
              <a:t>Є.  із них:</a:t>
            </a:r>
          </a:p>
          <a:p>
            <a:pPr algn="just"/>
            <a:r>
              <a:rPr lang="uk-UA" sz="2400" dirty="0" smtClean="0"/>
              <a:t>-120 </a:t>
            </a:r>
            <a:r>
              <a:rPr lang="uk-UA" sz="2400" dirty="0" err="1" smtClean="0"/>
              <a:t>млн.Є</a:t>
            </a:r>
            <a:r>
              <a:rPr lang="uk-UA" sz="2400" dirty="0" smtClean="0"/>
              <a:t> – кредит банку ( Державна гарантія  забезпечення боргових </a:t>
            </a:r>
            <a:r>
              <a:rPr lang="uk-UA" sz="2400" dirty="0" err="1" smtClean="0"/>
              <a:t>зобовязань</a:t>
            </a:r>
            <a:r>
              <a:rPr lang="uk-UA" sz="2400" dirty="0" smtClean="0"/>
              <a:t>);</a:t>
            </a:r>
          </a:p>
          <a:p>
            <a:pPr algn="just"/>
            <a:r>
              <a:rPr lang="uk-UA" sz="2400" dirty="0" smtClean="0"/>
              <a:t>-10 </a:t>
            </a:r>
            <a:r>
              <a:rPr lang="uk-UA" sz="2400" dirty="0" err="1" smtClean="0"/>
              <a:t>млн.Є</a:t>
            </a:r>
            <a:r>
              <a:rPr lang="uk-UA" sz="2400" dirty="0" smtClean="0"/>
              <a:t> – інвестиційний грант Е5</a:t>
            </a:r>
            <a:r>
              <a:rPr lang="en-US" sz="2400" dirty="0" smtClean="0"/>
              <a:t>P</a:t>
            </a:r>
          </a:p>
          <a:p>
            <a:pPr algn="just">
              <a:buFontTx/>
              <a:buChar char="-"/>
            </a:pPr>
            <a:r>
              <a:rPr lang="en-US" sz="2400" dirty="0" smtClean="0"/>
              <a:t>30 </a:t>
            </a:r>
            <a:r>
              <a:rPr lang="ru-RU" sz="2400" dirty="0" smtClean="0"/>
              <a:t>млн.</a:t>
            </a:r>
            <a:r>
              <a:rPr lang="uk-UA" sz="2400" dirty="0" smtClean="0"/>
              <a:t>Є- власні кошти Університетів.</a:t>
            </a:r>
          </a:p>
          <a:p>
            <a:pPr algn="just">
              <a:buFontTx/>
              <a:buChar char="-"/>
            </a:pPr>
            <a:endParaRPr lang="uk-UA" sz="2400" dirty="0" smtClean="0"/>
          </a:p>
          <a:p>
            <a:pPr algn="just"/>
            <a:r>
              <a:rPr lang="uk-UA" sz="2400" dirty="0" smtClean="0"/>
              <a:t> Перший  </a:t>
            </a:r>
            <a:r>
              <a:rPr lang="uk-UA" sz="2400" dirty="0" err="1" smtClean="0"/>
              <a:t>ета</a:t>
            </a:r>
            <a:r>
              <a:rPr lang="ru-RU" sz="2400" dirty="0" err="1" smtClean="0"/>
              <a:t>п</a:t>
            </a:r>
            <a:r>
              <a:rPr lang="ru-RU" sz="2400" dirty="0" smtClean="0"/>
              <a:t> Проекту – 81 </a:t>
            </a:r>
            <a:r>
              <a:rPr lang="ru-RU" sz="2400" dirty="0" err="1" smtClean="0"/>
              <a:t>млн.Є</a:t>
            </a:r>
            <a:r>
              <a:rPr lang="ru-RU" sz="2400" dirty="0" smtClean="0"/>
              <a:t>.</a:t>
            </a:r>
            <a:r>
              <a:rPr lang="uk-UA" sz="2400" dirty="0" smtClean="0"/>
              <a:t> </a:t>
            </a:r>
            <a:r>
              <a:rPr lang="uk-UA" sz="2400" dirty="0" err="1" smtClean="0"/>
              <a:t>Бенефіціари</a:t>
            </a:r>
            <a:r>
              <a:rPr lang="uk-UA" sz="2400" dirty="0" smtClean="0"/>
              <a:t> -7 </a:t>
            </a:r>
            <a:r>
              <a:rPr lang="ru-RU" sz="2400" dirty="0" smtClean="0"/>
              <a:t>У</a:t>
            </a:r>
            <a:r>
              <a:rPr lang="uk-UA" sz="2400" dirty="0" err="1" smtClean="0"/>
              <a:t>ніверситетів</a:t>
            </a:r>
            <a:r>
              <a:rPr lang="uk-UA" sz="2400" dirty="0" smtClean="0"/>
              <a:t> України . І серед них  - Полтавська політехніка імені Юрія Кондратюка.  </a:t>
            </a:r>
          </a:p>
          <a:p>
            <a:pPr algn="just"/>
            <a:r>
              <a:rPr lang="uk-UA" sz="2400" dirty="0" smtClean="0"/>
              <a:t>Інвестиції в </a:t>
            </a:r>
            <a:r>
              <a:rPr lang="uk-UA" sz="2400" dirty="0" err="1" smtClean="0"/>
              <a:t>термомодернізацію</a:t>
            </a:r>
            <a:r>
              <a:rPr lang="uk-UA" sz="2400" dirty="0" smtClean="0"/>
              <a:t>  будівель </a:t>
            </a:r>
            <a:r>
              <a:rPr lang="uk-UA" sz="2400" dirty="0" err="1" smtClean="0"/>
              <a:t>університету-</a:t>
            </a:r>
            <a:endParaRPr lang="uk-UA" sz="2400" dirty="0" smtClean="0"/>
          </a:p>
          <a:p>
            <a:pPr algn="just"/>
            <a:r>
              <a:rPr lang="uk-UA" sz="2400" dirty="0" smtClean="0"/>
              <a:t> 8,4 млн. Є.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8204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Витрати теплоти на опалення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4522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eaLnBrk="1" hangingPunct="1">
              <a:defRPr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Підготовлено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комплект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документів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отримання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кредиту ЄІБ для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комплексної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термомодернізації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будівель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університету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Успішно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пройдено перший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етап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відбору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проектів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разом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Чернігівським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національним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технологічним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університетом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88024" y="2996952"/>
            <a:ext cx="0" cy="1872208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3688" y="3212976"/>
            <a:ext cx="259228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Старт робіт з </a:t>
            </a:r>
            <a:r>
              <a:rPr lang="uk-UA" b="1" dirty="0" err="1" smtClean="0"/>
              <a:t>енергоефективності</a:t>
            </a:r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 rot="1547674">
            <a:off x="1538794" y="3991183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04048" y="1844824"/>
            <a:ext cx="309634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Розпочато роботи з  участі у конкурсі Проекту   ЄІБ</a:t>
            </a:r>
          </a:p>
          <a:p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932824">
            <a:off x="5019781" y="2648594"/>
            <a:ext cx="432048" cy="724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692696"/>
            <a:ext cx="889248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Виконано  утеплення перекриття центрального корпусу, спортзалу, лабораторії опору матеріалів, </a:t>
            </a: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Вартість робіт – 650 тис. грн.</a:t>
            </a:r>
            <a:endParaRPr kumimoji="0" lang="uk-UA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Desktop\Новая папка\DSC00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744416" cy="22657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1556792"/>
            <a:ext cx="4727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Arial" pitchFamily="34" charset="0"/>
                <a:cs typeface="Arial" pitchFamily="34" charset="0"/>
              </a:rPr>
              <a:t>Здійснено заміну    511  вікон у дерев'яних   плетіннях на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енерго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ефективні двокамерні склопакети.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1520" y="4365104"/>
            <a:ext cx="3707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Виконано установку теплового насосу для опалення  аудиторій  центрального  корпусу. Вартість 1,4 млн. грн.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20162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12160" y="2996952"/>
            <a:ext cx="3131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Arial" pitchFamily="34" charset="0"/>
                <a:cs typeface="Arial" pitchFamily="34" charset="0"/>
              </a:rPr>
              <a:t>Виконано  заміну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вхідних дверей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во-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ріт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і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вікон у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навчаль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них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корпусах.Заміна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приладів освітлення</a:t>
            </a:r>
          </a:p>
          <a:p>
            <a:pPr algn="just"/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Впроваджено систему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енергомоніторингу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84059"/>
            <a:ext cx="8208912" cy="537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91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732</Words>
  <Application>Microsoft Office PowerPoint</Application>
  <PresentationFormat>Экран (4:3)</PresentationFormat>
  <Paragraphs>83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296</cp:revision>
  <dcterms:modified xsi:type="dcterms:W3CDTF">2021-12-11T08:54:01Z</dcterms:modified>
</cp:coreProperties>
</file>